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8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Garamond" panose="02020404030301010803" pitchFamily="18" charset="0"/>
      <p:regular r:id="rId18"/>
      <p:bold r:id="rId19"/>
      <p:italic r:id="rId20"/>
    </p:embeddedFont>
    <p:embeddedFont>
      <p:font typeface="Source Sans 3" panose="020B0604020202020204" charset="0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08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BB8FD-6B24-646B-2E28-3974B9F50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AB479-A537-AED0-8690-8E57BA76D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FF1F0-A0C8-6E6F-DE4B-A9F8E31A7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F7B30-EF02-4B48-D40F-71D29397E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2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396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0066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5930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66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872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419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101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07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607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25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06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80961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1106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21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831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6062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3432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358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9785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44363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12452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3F72B47-4077-41B7-989E-BC8C88FE514A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6FB3EA5-2CDA-49A7-AAB7-901EDBCC5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73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eeraldedhia/groceries-datase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hyperlink" Target="https://towardsdatascience.com/data-mining-market-basket-analysis-with-apriori-algorithm-970ff256a92c" TargetMode="External"/><Relationship Id="rId4" Type="http://schemas.openxmlformats.org/officeDocument/2006/relationships/hyperlink" Target="https://youtu.be/bs9_9usSsV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77060"/>
            <a:ext cx="6844189" cy="158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Market Basket Analysis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 Retailers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270917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90988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38589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Market Basket Analysis helps discover product combinations frequently bought together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842385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Apriori algorithm efficiently identifies these patterns in large datasets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298871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product pairs (e.g., bread &amp; butter, chips &amp; soda) were identified through analysis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755356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insights enable better product placement and strategic bundling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211842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Retailers can improve cross-selling and customer experience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66832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analysis supports data-driven decisions for sustainable business growth</a:t>
            </a:r>
            <a:endParaRPr lang="en-US" sz="1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1DC08C-E27E-4B17-C002-8B27AA5AF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641" y="7582829"/>
            <a:ext cx="1730550" cy="5727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D2A76-2381-3C5C-EFCE-DF98628D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8E2AEC1-7A12-FBAB-696D-6E8DD1A2EFE8}"/>
              </a:ext>
            </a:extLst>
          </p:cNvPr>
          <p:cNvSpPr/>
          <p:nvPr/>
        </p:nvSpPr>
        <p:spPr>
          <a:xfrm>
            <a:off x="863798" y="2190988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References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3CF02AD-7505-7158-6C58-C17E93F53653}"/>
              </a:ext>
            </a:extLst>
          </p:cNvPr>
          <p:cNvSpPr/>
          <p:nvPr/>
        </p:nvSpPr>
        <p:spPr>
          <a:xfrm>
            <a:off x="863798" y="338589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latin typeface="Source Sans 3" panose="020B0604020202020204" charset="0"/>
              </a:rPr>
              <a:t>Dataset:</a:t>
            </a:r>
            <a:r>
              <a:rPr lang="en-US" sz="1900" dirty="0">
                <a:latin typeface="Source Sans 3" panose="020B0604020202020204" charset="0"/>
              </a:rPr>
              <a:t> </a:t>
            </a:r>
            <a:r>
              <a:rPr lang="en-US" sz="1900" dirty="0">
                <a:latin typeface="Source Sans 3" panose="020B0604020202020204" charset="0"/>
                <a:hlinkClick r:id="rId3"/>
              </a:rPr>
              <a:t>https://www.kaggle.com/datasets/heeraldedhia/groceries-dataset</a:t>
            </a:r>
            <a:endParaRPr lang="en-US" sz="1900" dirty="0">
              <a:latin typeface="Source Sans 3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BA51168-A6E7-4AE1-8097-8E85263BED38}"/>
              </a:ext>
            </a:extLst>
          </p:cNvPr>
          <p:cNvSpPr/>
          <p:nvPr/>
        </p:nvSpPr>
        <p:spPr>
          <a:xfrm>
            <a:off x="863798" y="3842385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4"/>
              </a:rPr>
              <a:t>https://youtu.be/bs9_9usSsVc</a:t>
            </a:r>
            <a:endParaRPr lang="en-US" sz="19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420EC83-E35E-F209-9848-0D973FCCEC08}"/>
              </a:ext>
            </a:extLst>
          </p:cNvPr>
          <p:cNvSpPr/>
          <p:nvPr/>
        </p:nvSpPr>
        <p:spPr>
          <a:xfrm>
            <a:off x="863798" y="4298871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latin typeface="Source Sans 3" panose="020B0604020202020204" charset="0"/>
                <a:hlinkClick r:id="rId5"/>
              </a:rPr>
              <a:t>https://towardsdatascience.com/data-mining-market-basket-analysis-with-apriori-algorithm-970ff256a92c</a:t>
            </a:r>
            <a:endParaRPr lang="en-US" sz="1900" dirty="0">
              <a:latin typeface="Source Sans 3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7A2EF2-86F3-CF93-BA1F-F2F1C4475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0641" y="7582829"/>
            <a:ext cx="1730550" cy="57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2973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Hook Story: The Agun Supermarket Discovery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2502456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man named Agun visits the supermarket after work.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3150275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 picks up a pack of pasta and casually walks to the checkout.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3798094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 the way, he notices pasta sauce and related cheese displayed nearby.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4445913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 buys both items together.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509373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What Agun doesn't realize: this placement isn't random.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3798" y="5741551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technique used is Market Basket Analysis - a method that customers who buy pasta often also buy cheese too.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3798" y="675953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strategic grouping increases sales by encouraging complementary purchases.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498" y="729258"/>
            <a:ext cx="7573804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Market Basket Analysis (MBA)?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71498" y="2340173"/>
            <a:ext cx="3674745" cy="2627233"/>
          </a:xfrm>
          <a:prstGeom prst="roundRect">
            <a:avLst>
              <a:gd name="adj" fmla="val 556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1018" y="2340173"/>
            <a:ext cx="121920" cy="2627233"/>
          </a:xfrm>
          <a:prstGeom prst="roundRect">
            <a:avLst>
              <a:gd name="adj" fmla="val 27601"/>
            </a:avLst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6617732" y="2594967"/>
            <a:ext cx="3073718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Mining Technique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617732" y="3366730"/>
            <a:ext cx="3073718" cy="1345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MBA is a data mining technique that discovers </a:t>
            </a: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associations between items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customers buy together.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557" y="2340173"/>
            <a:ext cx="3674745" cy="2627233"/>
          </a:xfrm>
          <a:prstGeom prst="roundRect">
            <a:avLst>
              <a:gd name="adj" fmla="val 556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0077" y="2340173"/>
            <a:ext cx="121920" cy="2627233"/>
          </a:xfrm>
          <a:prstGeom prst="roundRect">
            <a:avLst>
              <a:gd name="adj" fmla="val 27601"/>
            </a:avLst>
          </a:prstGeom>
          <a:solidFill>
            <a:srgbClr val="2D2E34"/>
          </a:solidFill>
          <a:ln/>
        </p:spPr>
      </p:sp>
      <p:sp>
        <p:nvSpPr>
          <p:cNvPr id="10" name="Text 7"/>
          <p:cNvSpPr/>
          <p:nvPr/>
        </p:nvSpPr>
        <p:spPr>
          <a:xfrm>
            <a:off x="10516791" y="2594967"/>
            <a:ext cx="254924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Predictive Power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516791" y="3048119"/>
            <a:ext cx="3073718" cy="100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answers: "</a:t>
            </a:r>
            <a:r>
              <a:rPr lang="en-US" sz="1750" dirty="0">
                <a:solidFill>
                  <a:srgbClr val="FF2E4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If a customer buys X, how likely are they to also buy Y?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1498" y="5191720"/>
            <a:ext cx="3674745" cy="2308622"/>
          </a:xfrm>
          <a:prstGeom prst="roundRect">
            <a:avLst>
              <a:gd name="adj" fmla="val 633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1018" y="5191720"/>
            <a:ext cx="121920" cy="2308622"/>
          </a:xfrm>
          <a:prstGeom prst="roundRect">
            <a:avLst>
              <a:gd name="adj" fmla="val 27601"/>
            </a:avLst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6617732" y="5446514"/>
            <a:ext cx="254924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Broad Applications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617732" y="5899666"/>
            <a:ext cx="3073718" cy="1345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Originally from retail, MBA now powers recommendations in e-commerce, healthcare, finance, and beyond.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12FC3F-F459-B4AD-ECE8-53E09E2F5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641" y="7582829"/>
            <a:ext cx="1730550" cy="5727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6260"/>
            <a:ext cx="1020294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Benefits of Market Basket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701171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Increases overall sales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15765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Improves product placement in stores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614142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Enhances customer bundling strategies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07062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Supports cross-selling and upselling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527113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Optimizes inventory management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498359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Enables data-driven decision making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440085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Improves customer retention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3798" y="5896570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Reduces inventory carrying costs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3798" y="6353056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Enables better online recommendations</a:t>
            </a: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6DCFFB-049F-B045-7B62-DA7EFF5A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641" y="7582829"/>
            <a:ext cx="1730550" cy="5727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312" y="952381"/>
            <a:ext cx="8493204" cy="635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Metrics to Understand MBA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83312" y="2035850"/>
            <a:ext cx="4205407" cy="5241250"/>
          </a:xfrm>
          <a:prstGeom prst="roundRect">
            <a:avLst>
              <a:gd name="adj" fmla="val 798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07031" y="2259568"/>
            <a:ext cx="671393" cy="671393"/>
          </a:xfrm>
          <a:prstGeom prst="roundRect">
            <a:avLst>
              <a:gd name="adj" fmla="val 13618083"/>
            </a:avLst>
          </a:prstGeom>
          <a:solidFill>
            <a:srgbClr val="2D2E3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697" y="2444115"/>
            <a:ext cx="302062" cy="3020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7031" y="3154680"/>
            <a:ext cx="254341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07031" y="3606760"/>
            <a:ext cx="3757970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Tells how often a product or group of products appears in all shopping baskets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07031" y="4748213"/>
            <a:ext cx="3757970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Example: If "milk" appears in 20 out of 100 transactions, its support is 20%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2437" y="2035850"/>
            <a:ext cx="4205407" cy="5241250"/>
          </a:xfrm>
          <a:prstGeom prst="roundRect">
            <a:avLst>
              <a:gd name="adj" fmla="val 798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5436156" y="2259568"/>
            <a:ext cx="671393" cy="671393"/>
          </a:xfrm>
          <a:prstGeom prst="roundRect">
            <a:avLst>
              <a:gd name="adj" fmla="val 13618083"/>
            </a:avLst>
          </a:prstGeom>
          <a:solidFill>
            <a:srgbClr val="2D2E3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0822" y="2444115"/>
            <a:ext cx="302062" cy="3020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36156" y="3154680"/>
            <a:ext cx="254341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Confidence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436156" y="3606760"/>
            <a:ext cx="3757970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Tells the probability that people will "bread" if they already bought "milk"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436156" y="4412456"/>
            <a:ext cx="3757970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Example: If 80 people buy "milk" and 60 of them also buy "bread", confidence is 60%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1562" y="2035850"/>
            <a:ext cx="4205526" cy="5241250"/>
          </a:xfrm>
          <a:prstGeom prst="roundRect">
            <a:avLst>
              <a:gd name="adj" fmla="val 798"/>
            </a:avLst>
          </a:prstGeom>
          <a:solidFill>
            <a:srgbClr val="F2EEEE"/>
          </a:solidFill>
          <a:ln/>
        </p:spPr>
      </p:sp>
      <p:sp>
        <p:nvSpPr>
          <p:cNvPr id="16" name="Shape 12"/>
          <p:cNvSpPr/>
          <p:nvPr/>
        </p:nvSpPr>
        <p:spPr>
          <a:xfrm>
            <a:off x="9865281" y="2259568"/>
            <a:ext cx="671393" cy="671393"/>
          </a:xfrm>
          <a:prstGeom prst="roundRect">
            <a:avLst>
              <a:gd name="adj" fmla="val 13618083"/>
            </a:avLst>
          </a:prstGeom>
          <a:solidFill>
            <a:srgbClr val="2D2E34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9947" y="2444115"/>
            <a:ext cx="302062" cy="3020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65281" y="3154680"/>
            <a:ext cx="254341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Lift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9865281" y="3606760"/>
            <a:ext cx="375808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Lift quantifies how much more often item X and item Y occur together than would be expected by chance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9865281" y="4748213"/>
            <a:ext cx="375808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Interpreting Lift Values: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9865281" y="5218152"/>
            <a:ext cx="375808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Lift &gt; 1: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Indicates a positive correlation. 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65281" y="5967889"/>
            <a:ext cx="375808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Lift = 1: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Suggests no correlation. 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65281" y="6381869"/>
            <a:ext cx="375808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Lift &lt; 1: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Implies a negative correlation.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6FF115-A366-EB2E-C2E7-E07A6628B8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0641" y="7582829"/>
            <a:ext cx="1730550" cy="5727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58804"/>
            <a:ext cx="1079908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Examples of MBA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4114800"/>
            <a:ext cx="29943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Placing complementary items like </a:t>
            </a: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bread and butter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together to increase joint sales and basket size.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4166592" y="3300532"/>
            <a:ext cx="299430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E-commerce Personalization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166592" y="4149804"/>
            <a:ext cx="2994303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Powering Amazon’s "Frequently Bought Together" recommendations, enhancing user experience and revenue.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469386" y="330053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Financial Services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69386" y="4114799"/>
            <a:ext cx="29943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Bundling savings accounts with credit cards based on identified customer behavior patterns for better offerings.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772180" y="3300532"/>
            <a:ext cx="286678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Healthcare Insights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772180" y="4114799"/>
            <a:ext cx="2994422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Identifying medication combinations to improve treatment plans and patient outcomes, leading to more effective care.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E1C96C-570E-505F-A335-36D01763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641" y="7582829"/>
            <a:ext cx="1730550" cy="572776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F68AFE58-B388-7021-C518-DCBF1CC38FB8}"/>
              </a:ext>
            </a:extLst>
          </p:cNvPr>
          <p:cNvSpPr/>
          <p:nvPr/>
        </p:nvSpPr>
        <p:spPr>
          <a:xfrm>
            <a:off x="863798" y="3300532"/>
            <a:ext cx="299430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Retail Store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830" y="682585"/>
            <a:ext cx="7597140" cy="1255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Steps for Market Basket Analysis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59830" y="4908352"/>
            <a:ext cx="7597140" cy="30480"/>
          </a:xfrm>
          <a:prstGeom prst="roundRect">
            <a:avLst>
              <a:gd name="adj" fmla="val 108766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7418665" y="4245412"/>
            <a:ext cx="30480" cy="662940"/>
          </a:xfrm>
          <a:prstGeom prst="roundRect">
            <a:avLst>
              <a:gd name="adj" fmla="val 108766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185303" y="4659749"/>
            <a:ext cx="497205" cy="49720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7283232" y="4719995"/>
            <a:ext cx="30134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6480810" y="2269688"/>
            <a:ext cx="190619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80810" y="3029902"/>
            <a:ext cx="1906191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Gather transaction data.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8730853" y="4908352"/>
            <a:ext cx="30480" cy="662940"/>
          </a:xfrm>
          <a:prstGeom prst="roundRect">
            <a:avLst>
              <a:gd name="adj" fmla="val 108766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8497491" y="4659749"/>
            <a:ext cx="497205" cy="49720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8595420" y="4719995"/>
            <a:ext cx="30134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792998" y="5792391"/>
            <a:ext cx="190619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Preprocessing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792998" y="6552605"/>
            <a:ext cx="1906191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 and format the data.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0043041" y="4245412"/>
            <a:ext cx="30480" cy="662940"/>
          </a:xfrm>
          <a:prstGeom prst="roundRect">
            <a:avLst>
              <a:gd name="adj" fmla="val 108766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9809678" y="4659749"/>
            <a:ext cx="497205" cy="49720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9907607" y="4719995"/>
            <a:ext cx="30134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105186" y="2269688"/>
            <a:ext cx="1906310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Association Rule Mining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9105186" y="3029902"/>
            <a:ext cx="1906310" cy="994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Apply algorithms like Apriori or FP-Growth.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1355229" y="4908352"/>
            <a:ext cx="30480" cy="662940"/>
          </a:xfrm>
          <a:prstGeom prst="roundRect">
            <a:avLst>
              <a:gd name="adj" fmla="val 108766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21866" y="4659749"/>
            <a:ext cx="497205" cy="49720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11219795" y="4719995"/>
            <a:ext cx="30134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10417373" y="5792391"/>
            <a:ext cx="1906310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Rule Evaluation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10417373" y="6552605"/>
            <a:ext cx="1906310" cy="994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Assess rules based on support, confidence, and lift.</a:t>
            </a:r>
            <a:endParaRPr lang="en-US" sz="1700" dirty="0"/>
          </a:p>
        </p:txBody>
      </p:sp>
      <p:sp>
        <p:nvSpPr>
          <p:cNvPr id="25" name="Shape 22"/>
          <p:cNvSpPr/>
          <p:nvPr/>
        </p:nvSpPr>
        <p:spPr>
          <a:xfrm>
            <a:off x="12667536" y="4245412"/>
            <a:ext cx="30480" cy="662940"/>
          </a:xfrm>
          <a:prstGeom prst="roundRect">
            <a:avLst>
              <a:gd name="adj" fmla="val 108766"/>
            </a:avLst>
          </a:prstGeom>
          <a:solidFill>
            <a:srgbClr val="D8D4D4"/>
          </a:solidFill>
          <a:ln/>
        </p:spPr>
      </p:sp>
      <p:sp>
        <p:nvSpPr>
          <p:cNvPr id="26" name="Shape 23"/>
          <p:cNvSpPr/>
          <p:nvPr/>
        </p:nvSpPr>
        <p:spPr>
          <a:xfrm>
            <a:off x="12434173" y="4659749"/>
            <a:ext cx="497205" cy="49720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7" name="Text 24"/>
          <p:cNvSpPr/>
          <p:nvPr/>
        </p:nvSpPr>
        <p:spPr>
          <a:xfrm>
            <a:off x="12532102" y="4719995"/>
            <a:ext cx="30134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2350" dirty="0"/>
          </a:p>
        </p:txBody>
      </p:sp>
      <p:sp>
        <p:nvSpPr>
          <p:cNvPr id="28" name="Text 25"/>
          <p:cNvSpPr/>
          <p:nvPr/>
        </p:nvSpPr>
        <p:spPr>
          <a:xfrm>
            <a:off x="11729680" y="2269688"/>
            <a:ext cx="190619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Implementation</a:t>
            </a:r>
            <a:endParaRPr lang="en-US" sz="1950" dirty="0"/>
          </a:p>
        </p:txBody>
      </p:sp>
      <p:sp>
        <p:nvSpPr>
          <p:cNvPr id="29" name="Text 26"/>
          <p:cNvSpPr/>
          <p:nvPr/>
        </p:nvSpPr>
        <p:spPr>
          <a:xfrm>
            <a:off x="11729680" y="3029902"/>
            <a:ext cx="1906191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Apply insights to optimize strategies.</a:t>
            </a:r>
            <a:endParaRPr lang="en-US" sz="17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5DAA98E-A50A-6B3E-94FA-C7912830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641" y="7582829"/>
            <a:ext cx="1730550" cy="572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51867"/>
            <a:ext cx="639544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Apriori Algorithm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74677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Apriori algorithm is used for Finding Frequent Itemsets Efficiently. 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39459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Starts with single items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It first identifies all individual items that meet a minimum support threshold.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851083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Builds incrementally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Then, it combines these frequent smaller sets to create larger itemsets.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30756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 pruning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Crucially, it prunes unlikely combinations early, significantly reducing computational load.</a:t>
            </a:r>
            <a:endParaRPr lang="en-US" sz="1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C88A2-286E-8E24-0A82-DB6C1919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641" y="7582829"/>
            <a:ext cx="1730550" cy="5727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0326" y="3764161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Demonstration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C75D0-39A5-F5E1-1D68-E4268D52E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641" y="7582829"/>
            <a:ext cx="1730550" cy="57277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101</TotalTime>
  <Words>634</Words>
  <Application>Microsoft Office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 Bold</vt:lpstr>
      <vt:lpstr>Century Gothic</vt:lpstr>
      <vt:lpstr>Source Sans 3</vt:lpstr>
      <vt:lpstr>Garamond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Aditya Rotte</dc:creator>
  <cp:lastModifiedBy>Aditya Rotte</cp:lastModifiedBy>
  <cp:revision>3</cp:revision>
  <dcterms:created xsi:type="dcterms:W3CDTF">2025-11-30T15:49:18Z</dcterms:created>
  <dcterms:modified xsi:type="dcterms:W3CDTF">2025-11-30T17:33:29Z</dcterms:modified>
</cp:coreProperties>
</file>